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484"/>
    <a:srgbClr val="FF5050"/>
    <a:srgbClr val="FF3399"/>
    <a:srgbClr val="FDE4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14B97F-B7A3-43DA-BA82-8A3E5616763C}" type="datetimeFigureOut">
              <a:rPr lang="ru-RU" smtClean="0"/>
              <a:pPr/>
              <a:t>18.11.2010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A714080-0535-48E7-97CD-9776A5CAE8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7772400" cy="14750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i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Любовь</a:t>
            </a:r>
            <a:r>
              <a:rPr lang="ru-RU" sz="8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8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8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358246" cy="1143008"/>
          </a:xfrm>
          <a:solidFill>
            <a:srgbClr val="F8848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 Caption" pitchFamily="18" charset="0"/>
              </a:rPr>
              <a:t>Честь девушки</a:t>
            </a:r>
            <a:r>
              <a:rPr lang="ru-RU" sz="4800" dirty="0" smtClean="0">
                <a:solidFill>
                  <a:schemeClr val="bg1"/>
                </a:solidFill>
                <a:latin typeface="Arno Pro Display" pitchFamily="18" charset="0"/>
              </a:rPr>
              <a:t>…</a:t>
            </a:r>
            <a:endParaRPr lang="ru-RU" sz="4800" dirty="0">
              <a:solidFill>
                <a:schemeClr val="bg1"/>
              </a:solidFill>
              <a:latin typeface="Arno Pro Display" pitchFamily="18" charset="0"/>
            </a:endParaRPr>
          </a:p>
        </p:txBody>
      </p:sp>
      <p:sp>
        <p:nvSpPr>
          <p:cNvPr id="4" name="Сердце 3"/>
          <p:cNvSpPr/>
          <p:nvPr/>
        </p:nvSpPr>
        <p:spPr>
          <a:xfrm rot="763048">
            <a:off x="5980162" y="403345"/>
            <a:ext cx="2594915" cy="2049079"/>
          </a:xfrm>
          <a:prstGeom prst="hear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  <a:softEdge rad="1270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ердце 4"/>
          <p:cNvSpPr/>
          <p:nvPr/>
        </p:nvSpPr>
        <p:spPr>
          <a:xfrm rot="18746308">
            <a:off x="5192669" y="1733309"/>
            <a:ext cx="1068631" cy="991327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12470" y="5500702"/>
            <a:ext cx="44026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b="1" i="1" dirty="0" smtClean="0">
                <a:latin typeface="Arno Pro Display" pitchFamily="18" charset="0"/>
              </a:rPr>
              <a:t>Выполнили ученицы 8а класса</a:t>
            </a:r>
          </a:p>
          <a:p>
            <a:pPr algn="r"/>
            <a:r>
              <a:rPr lang="ru-RU" sz="2400" b="1" i="1" dirty="0" smtClean="0">
                <a:latin typeface="Arno Pro Display" pitchFamily="18" charset="0"/>
              </a:rPr>
              <a:t>МОУ «</a:t>
            </a:r>
            <a:r>
              <a:rPr lang="ru-RU" sz="2400" b="1" i="1" dirty="0" err="1" smtClean="0">
                <a:latin typeface="Arno Pro Display" pitchFamily="18" charset="0"/>
              </a:rPr>
              <a:t>Эммаусская</a:t>
            </a:r>
            <a:r>
              <a:rPr lang="ru-RU" sz="2400" b="1" i="1" dirty="0" smtClean="0">
                <a:latin typeface="Arno Pro Display" pitchFamily="18" charset="0"/>
              </a:rPr>
              <a:t> СОШ» </a:t>
            </a:r>
          </a:p>
          <a:p>
            <a:pPr algn="r"/>
            <a:r>
              <a:rPr lang="ru-RU" sz="2400" b="1" i="1" dirty="0" smtClean="0">
                <a:latin typeface="Arno Pro Display" pitchFamily="18" charset="0"/>
              </a:rPr>
              <a:t>2010 год</a:t>
            </a:r>
          </a:p>
          <a:p>
            <a:endParaRPr lang="ru-RU" sz="2400" b="1" i="1" dirty="0">
              <a:latin typeface="Arno Pro Displa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610706">
            <a:off x="726482" y="5414634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«Честь — это бриллиант на руке добродетели.»</a:t>
            </a:r>
          </a:p>
          <a:p>
            <a:endParaRPr lang="ru-RU" i="1" dirty="0" smtClean="0"/>
          </a:p>
          <a:p>
            <a:r>
              <a:rPr lang="ru-RU" i="1" dirty="0" smtClean="0"/>
              <a:t>Вольтер</a:t>
            </a:r>
            <a:endParaRPr lang="ru-RU" i="1" dirty="0"/>
          </a:p>
        </p:txBody>
      </p:sp>
      <p:pic>
        <p:nvPicPr>
          <p:cNvPr id="8" name="Рисунок 7" descr="cupid-t1121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410631">
            <a:off x="4202300" y="285728"/>
            <a:ext cx="1715318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572008"/>
            <a:ext cx="8229600" cy="194786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Любить кого-нибудь означает желать этому человеку только добра. 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2400" dirty="0" smtClean="0">
                <a:solidFill>
                  <a:srgbClr val="92D050"/>
                </a:solidFill>
                <a:latin typeface="Comic Sans MS" pitchFamily="66" charset="0"/>
              </a:rPr>
              <a:t>Фома Аквинский</a:t>
            </a:r>
            <a:endParaRPr lang="ru-RU" sz="24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pic>
        <p:nvPicPr>
          <p:cNvPr id="7" name="Содержимое 6" descr="in-love-12290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29058" y="285728"/>
            <a:ext cx="4570496" cy="2428892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  <a:softEdge rad="317500"/>
          </a:effectLst>
        </p:spPr>
      </p:pic>
      <p:pic>
        <p:nvPicPr>
          <p:cNvPr id="9" name="Рисунок 8" descr="candy-heart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5786" y="642918"/>
            <a:ext cx="2928958" cy="1952639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785794"/>
            <a:ext cx="8858312" cy="701749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Impact" pitchFamily="34" charset="0"/>
              </a:rPr>
              <a:t>Спасибо за внимание!!!</a:t>
            </a:r>
            <a:endParaRPr lang="ru-RU" sz="6600" dirty="0">
              <a:solidFill>
                <a:schemeClr val="accent3">
                  <a:lumMod val="20000"/>
                  <a:lumOff val="80000"/>
                </a:schemeClr>
              </a:solidFill>
              <a:latin typeface="Impact" pitchFamily="34" charset="0"/>
            </a:endParaRPr>
          </a:p>
        </p:txBody>
      </p:sp>
      <p:pic>
        <p:nvPicPr>
          <p:cNvPr id="11" name="Рисунок 10" descr="cartoon-pictures-of-love-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332" b="12332"/>
          <a:stretch>
            <a:fillRect/>
          </a:stretch>
        </p:blipFill>
        <p:spPr>
          <a:xfrm>
            <a:off x="368032" y="1571612"/>
            <a:ext cx="8778240" cy="52823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57158" y="1357298"/>
            <a:ext cx="8643998" cy="977486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—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чувство, свойственное человеку, глубокая, самоотверженная привязанность к другому человеку или объекту.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4612" y="5214950"/>
            <a:ext cx="62451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Способность к любви у высших животных может проявляться в форме привязанности, сложных взаимоотношений социального типа внутри группы, но в полной мере она спорна и пока не подтверждена.</a:t>
            </a:r>
          </a:p>
          <a:p>
            <a:pPr algn="r"/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714620"/>
            <a:ext cx="421481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2"/>
              </a:solidFill>
            </a:endParaRPr>
          </a:p>
          <a:p>
            <a:r>
              <a:rPr lang="ru-RU" sz="24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Любовь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— одна из фундаментальных и общих тем в мировой культуре и искусстве. Рассуждения о любви и её анализ как явления восходят к древнейшим философским системам и литературным памятникам, известным человеку.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22243">
            <a:off x="4806955" y="2590349"/>
            <a:ext cx="2499060" cy="251670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Содержимое 12" descr="20060527141416!Love_heart_uidaodjsdsew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357166"/>
            <a:ext cx="8801759" cy="592935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143116"/>
            <a:ext cx="8229600" cy="91440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  <a:t>Словно солнце, горит, не сгорая, любовь.</a:t>
            </a:r>
            <a:b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  <a:t>Словно птица небесного рая — любовь.</a:t>
            </a:r>
            <a:b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  <a:t>Но еще не любовь — соловьиные стоны.</a:t>
            </a:r>
            <a:b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  <a:t>Не стонать, от любви умирая, — любовь! </a:t>
            </a:r>
            <a:br>
              <a:rPr lang="ru-RU" sz="2800" dirty="0" smtClean="0">
                <a:solidFill>
                  <a:schemeClr val="bg1"/>
                </a:solidFill>
                <a:latin typeface="Mistral" pitchFamily="66" charset="0"/>
              </a:rPr>
            </a:br>
            <a:endParaRPr lang="ru-RU" sz="2800" dirty="0">
              <a:solidFill>
                <a:schemeClr val="bg1"/>
              </a:solidFill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1162050"/>
          </a:xfrm>
        </p:spPr>
        <p:txBody>
          <a:bodyPr/>
          <a:lstStyle/>
          <a:p>
            <a:r>
              <a:rPr lang="ru-RU" sz="5400" b="1" i="1" dirty="0" smtClean="0">
                <a:solidFill>
                  <a:srgbClr val="F88484"/>
                </a:solidFill>
                <a:latin typeface="Arno Pro Display" pitchFamily="18" charset="0"/>
              </a:rPr>
              <a:t>Береги платье </a:t>
            </a:r>
            <a:r>
              <a:rPr lang="ru-RU" sz="5400" b="1" i="1" dirty="0" err="1" smtClean="0">
                <a:solidFill>
                  <a:srgbClr val="F88484"/>
                </a:solidFill>
                <a:latin typeface="Arno Pro Display" pitchFamily="18" charset="0"/>
              </a:rPr>
              <a:t>снову</a:t>
            </a:r>
            <a:r>
              <a:rPr lang="ru-RU" sz="5400" b="1" i="1" dirty="0" smtClean="0">
                <a:solidFill>
                  <a:srgbClr val="F88484"/>
                </a:solidFill>
                <a:latin typeface="Arno Pro Display" pitchFamily="18" charset="0"/>
              </a:rPr>
              <a:t>,</a:t>
            </a:r>
            <a:br>
              <a:rPr lang="ru-RU" sz="5400" b="1" i="1" dirty="0" smtClean="0">
                <a:solidFill>
                  <a:srgbClr val="F88484"/>
                </a:solidFill>
                <a:latin typeface="Arno Pro Display" pitchFamily="18" charset="0"/>
              </a:rPr>
            </a:br>
            <a:r>
              <a:rPr lang="ru-RU" sz="5400" b="1" i="1" dirty="0" smtClean="0">
                <a:solidFill>
                  <a:srgbClr val="F88484"/>
                </a:solidFill>
                <a:latin typeface="Arno Pro Display" pitchFamily="18" charset="0"/>
              </a:rPr>
              <a:t> а честь</a:t>
            </a:r>
            <a:r>
              <a:rPr lang="en-US" sz="5400" b="1" i="1" dirty="0" smtClean="0">
                <a:solidFill>
                  <a:srgbClr val="F88484"/>
                </a:solidFill>
                <a:latin typeface="Arno Pro Display" pitchFamily="18" charset="0"/>
              </a:rPr>
              <a:t> </a:t>
            </a:r>
            <a:r>
              <a:rPr lang="ru-RU" sz="5400" b="1" i="1" dirty="0" smtClean="0">
                <a:solidFill>
                  <a:srgbClr val="F88484"/>
                </a:solidFill>
                <a:latin typeface="Arno Pro Display" pitchFamily="18" charset="0"/>
              </a:rPr>
              <a:t>смолоду…</a:t>
            </a:r>
            <a:endParaRPr lang="ru-RU" sz="5400" b="1" i="1" dirty="0">
              <a:solidFill>
                <a:srgbClr val="F88484"/>
              </a:solidFill>
              <a:latin typeface="Arno Pro Display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rot="21223955">
            <a:off x="510426" y="5076337"/>
            <a:ext cx="2628928" cy="1643074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«Честь девушки — все ее богатство, оно дороже всякого наследства.»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                          Шекспир У.</a:t>
            </a:r>
            <a:endParaRPr lang="ru-RU" i="1" dirty="0">
              <a:solidFill>
                <a:schemeClr val="bg1"/>
              </a:solidFill>
            </a:endParaRPr>
          </a:p>
        </p:txBody>
      </p:sp>
      <p:pic>
        <p:nvPicPr>
          <p:cNvPr id="17" name="Содержимое 16" descr="102352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928802"/>
            <a:ext cx="4264819" cy="4286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00034" y="2000240"/>
            <a:ext cx="40719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В христианстве существует термин: благочестие. Честь - создание сосуда, крепкое сдерживание себя в достойном, создание сосуда для достойного. Благочестие - созидание сосуда для благодати, для света. Святых в православии зовут подвижниками благочестия.</a:t>
            </a:r>
          </a:p>
          <a:p>
            <a:endParaRPr lang="ru-RU" sz="1600" dirty="0" smtClean="0">
              <a:solidFill>
                <a:srgbClr val="C00000"/>
              </a:solidFill>
            </a:endParaRPr>
          </a:p>
          <a:p>
            <a:r>
              <a:rPr lang="ru-RU" sz="1600" dirty="0" smtClean="0">
                <a:solidFill>
                  <a:srgbClr val="C00000"/>
                </a:solidFill>
              </a:rPr>
              <a:t>Честь - сосуд, покров души. Покров, под которым хранится душа живой. Незапятнанная честь - чистый, целостный покров, не имеющий пятен порочных дел.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8229600" cy="928694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bg2">
                    <a:lumMod val="75000"/>
                  </a:schemeClr>
                </a:solidFill>
                <a:latin typeface="Arno Pro" pitchFamily="18" charset="0"/>
              </a:rPr>
              <a:t>Истинная честь не может терпеть неправду. </a:t>
            </a:r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  <a:latin typeface="Arno Pro" pitchFamily="18" charset="0"/>
              </a:rPr>
              <a:t/>
            </a:r>
            <a:br>
              <a:rPr lang="ru-RU" sz="3200" i="1" dirty="0" smtClean="0">
                <a:solidFill>
                  <a:schemeClr val="bg2">
                    <a:lumMod val="75000"/>
                  </a:schemeClr>
                </a:solidFill>
                <a:latin typeface="Arno Pro" pitchFamily="18" charset="0"/>
              </a:rPr>
            </a:br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  <a:latin typeface="Arno Pro" pitchFamily="18" charset="0"/>
              </a:rPr>
              <a:t/>
            </a:r>
            <a:br>
              <a:rPr lang="ru-RU" sz="3200" i="1" dirty="0" smtClean="0">
                <a:solidFill>
                  <a:schemeClr val="bg2">
                    <a:lumMod val="75000"/>
                  </a:schemeClr>
                </a:solidFill>
                <a:latin typeface="Arno Pro" pitchFamily="18" charset="0"/>
              </a:rPr>
            </a:br>
            <a:endParaRPr lang="ru-RU" sz="3200" i="1" dirty="0">
              <a:solidFill>
                <a:schemeClr val="bg2">
                  <a:lumMod val="75000"/>
                </a:schemeClr>
              </a:solidFill>
              <a:latin typeface="Arno Pro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8596" y="1428736"/>
            <a:ext cx="2928958" cy="492919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5050"/>
                </a:solidFill>
              </a:rPr>
              <a:t>Честь</a:t>
            </a:r>
            <a:r>
              <a:rPr lang="ru-RU" sz="2800" dirty="0" smtClean="0">
                <a:solidFill>
                  <a:srgbClr val="FF5050"/>
                </a:solidFill>
              </a:rPr>
              <a:t> </a:t>
            </a:r>
            <a:r>
              <a:rPr lang="ru-RU" sz="2400" dirty="0" smtClean="0">
                <a:solidFill>
                  <a:srgbClr val="FF5050"/>
                </a:solidFill>
              </a:rPr>
              <a:t>человека заключается в том, чтобы в отношении удовлетворения своих потребностей он зависел только от своего трудолюбия, от своего поведения и от своего ума.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no Pro" pitchFamily="18" charset="0"/>
              </a:rPr>
              <a:t>        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Arno Pro" pitchFamily="18" charset="0"/>
              </a:rPr>
              <a:t>Филдинг Г.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09099aab8ce8172c387cb6b95d499dc9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3143248"/>
            <a:ext cx="4452159" cy="3530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  <a:softEdge rad="6350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8572528" cy="977486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Arno Pro Display" pitchFamily="18" charset="0"/>
              </a:rPr>
              <a:t>Честь — это бриллиант на руке добродетели.</a:t>
            </a:r>
            <a:endParaRPr lang="ru-RU" sz="4400" b="1" i="1" dirty="0">
              <a:solidFill>
                <a:srgbClr val="FF0000"/>
              </a:solidFill>
              <a:latin typeface="Arno Pro Display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32861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Современная леди в вопросах чести вынуждена полагаться только на саму себя. Времена, когда мужчины, не смея прикоснуться к возлюбленной, трепетно сжимали в руках оброненный ею платочек,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давным-давно прошли. 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Рисунок 8" descr="276748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714488"/>
            <a:ext cx="4214842" cy="47056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214290"/>
            <a:ext cx="3571900" cy="550072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Impact" pitchFamily="34" charset="0"/>
              </a:rPr>
              <a:t>«Одним из основных определений чести является то, что никто не должен своими поступками давать кому бы то ни было преимущества над собой»</a:t>
            </a:r>
          </a:p>
          <a:p>
            <a:endParaRPr lang="ru-RU" sz="2800" i="1" dirty="0" smtClean="0">
              <a:solidFill>
                <a:srgbClr val="F88484"/>
              </a:solidFill>
              <a:latin typeface="Impact" pitchFamily="34" charset="0"/>
            </a:endParaRPr>
          </a:p>
          <a:p>
            <a:r>
              <a:rPr lang="ru-RU" sz="2800" i="1" dirty="0" smtClean="0">
                <a:solidFill>
                  <a:schemeClr val="bg1"/>
                </a:solidFill>
                <a:latin typeface="Impact" pitchFamily="34" charset="0"/>
              </a:rPr>
              <a:t>                        Гегель Г.Ф.</a:t>
            </a:r>
            <a:endParaRPr lang="ru-RU" sz="2800" i="1" dirty="0">
              <a:solidFill>
                <a:schemeClr val="bg1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rot="312978">
            <a:off x="668956" y="4257875"/>
            <a:ext cx="2621830" cy="2263919"/>
          </a:xfrm>
        </p:spPr>
        <p:txBody>
          <a:bodyPr>
            <a:normAutofit/>
          </a:bodyPr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</a:rPr>
              <a:t>Моя честь — это моя жизнь; обе растут из одного корня. Отнимите у меня честь — и моей жизни придет конец. </a:t>
            </a:r>
          </a:p>
          <a:p>
            <a:endParaRPr lang="ru-RU" sz="1600" dirty="0" smtClean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Шекспир У.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Содержимое 8" descr="lubo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86182" y="2143116"/>
            <a:ext cx="4977581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357158" y="357166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88484"/>
                </a:solidFill>
                <a:latin typeface="Century Gothic" pitchFamily="34" charset="0"/>
              </a:rPr>
              <a:t>«Честь – это внутреннее, данное самому себе право оценивать себя и своё существование в категориях самоуважения». Объективными факторами, дающими право на честь, являются целомудрие и благородство. Целомудрие – идеальная </a:t>
            </a:r>
            <a:r>
              <a:rPr lang="ru-RU" sz="2000" b="1" i="1" dirty="0" err="1" smtClean="0">
                <a:solidFill>
                  <a:srgbClr val="F88484"/>
                </a:solidFill>
                <a:latin typeface="Century Gothic" pitchFamily="34" charset="0"/>
              </a:rPr>
              <a:t>аксиологическая</a:t>
            </a:r>
            <a:r>
              <a:rPr lang="ru-RU" sz="2000" b="1" i="1" dirty="0" smtClean="0">
                <a:solidFill>
                  <a:srgbClr val="F88484"/>
                </a:solidFill>
                <a:latin typeface="Century Gothic" pitchFamily="34" charset="0"/>
              </a:rPr>
              <a:t> норма природного состояния. Благородство – идеальная </a:t>
            </a:r>
            <a:r>
              <a:rPr lang="ru-RU" sz="2000" b="1" i="1" dirty="0" err="1" smtClean="0">
                <a:solidFill>
                  <a:srgbClr val="F88484"/>
                </a:solidFill>
                <a:latin typeface="Century Gothic" pitchFamily="34" charset="0"/>
              </a:rPr>
              <a:t>аксиологическая</a:t>
            </a:r>
            <a:r>
              <a:rPr lang="ru-RU" sz="2000" b="1" i="1" dirty="0" smtClean="0">
                <a:solidFill>
                  <a:srgbClr val="F88484"/>
                </a:solidFill>
                <a:latin typeface="Century Gothic" pitchFamily="34" charset="0"/>
              </a:rPr>
              <a:t> норма личностного состояния. </a:t>
            </a:r>
            <a:endParaRPr lang="ru-RU" sz="2000" b="1" i="1" dirty="0">
              <a:solidFill>
                <a:srgbClr val="F88484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772400" cy="914400"/>
          </a:xfrm>
          <a:effectLst>
            <a:softEdge rad="63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sz="6000" b="1" dirty="0" smtClean="0">
                <a:solidFill>
                  <a:srgbClr val="FF5050"/>
                </a:solidFill>
                <a:latin typeface="+mn-lt"/>
              </a:rPr>
              <a:t>ЛЮБОВЬ-</a:t>
            </a:r>
            <a:r>
              <a:rPr lang="ru-RU" sz="6000" b="1" dirty="0" smtClean="0">
                <a:solidFill>
                  <a:schemeClr val="tx1">
                    <a:lumMod val="65000"/>
                  </a:schemeClr>
                </a:solidFill>
                <a:latin typeface="+mn-lt"/>
              </a:rPr>
              <a:t>это награда</a:t>
            </a:r>
            <a:endParaRPr lang="ru-RU" sz="6000" b="1" dirty="0">
              <a:solidFill>
                <a:schemeClr val="tx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4" name="Содержимое 3" descr="0_4ec4_2d384ab4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071678"/>
            <a:ext cx="5398352" cy="40703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4">
      <a:dk1>
        <a:srgbClr val="FFFFFF"/>
      </a:dk1>
      <a:lt1>
        <a:sysClr val="window" lastClr="FFFFFF"/>
      </a:lt1>
      <a:dk2>
        <a:srgbClr val="F99D9D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EA157A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338</TotalTime>
  <Words>406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Любовь </vt:lpstr>
      <vt:lpstr>Слайд 2</vt:lpstr>
      <vt:lpstr>Словно солнце, горит, не сгорая, любовь. Словно птица небесного рая — любовь. Но еще не любовь — соловьиные стоны. Не стонать, от любви умирая, — любовь!  </vt:lpstr>
      <vt:lpstr>Береги платье снову,  а честь смолоду…</vt:lpstr>
      <vt:lpstr>Истинная честь не может терпеть неправду.   </vt:lpstr>
      <vt:lpstr>Слайд 6</vt:lpstr>
      <vt:lpstr>Слайд 7</vt:lpstr>
      <vt:lpstr>Слайд 8</vt:lpstr>
      <vt:lpstr>ЛЮБОВЬ-это награда</vt:lpstr>
      <vt:lpstr>Любить кого-нибудь означает желать этому человеку только добра.  Фома Аквинский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Честь девушки</dc:title>
  <dc:creator>Rozalia</dc:creator>
  <cp:lastModifiedBy>ученик</cp:lastModifiedBy>
  <cp:revision>31</cp:revision>
  <dcterms:created xsi:type="dcterms:W3CDTF">2010-11-14T15:50:06Z</dcterms:created>
  <dcterms:modified xsi:type="dcterms:W3CDTF">2010-11-18T10:08:30Z</dcterms:modified>
</cp:coreProperties>
</file>