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0"/>
  </p:notesMasterIdLst>
  <p:sldIdLst>
    <p:sldId id="273" r:id="rId2"/>
    <p:sldId id="274" r:id="rId3"/>
    <p:sldId id="258" r:id="rId4"/>
    <p:sldId id="272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F8109-AFE5-4A45-909F-A6CE6E7EDB30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C51B3-D8D2-409E-9901-1A4BE8B493C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C51B3-D8D2-409E-9901-1A4BE8B493C8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1889-6141-4FBB-8925-0A9A5C0620E3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0DB1-4E84-426F-AFA8-89EEA9E4982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1889-6141-4FBB-8925-0A9A5C0620E3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0DB1-4E84-426F-AFA8-89EEA9E498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1889-6141-4FBB-8925-0A9A5C0620E3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0DB1-4E84-426F-AFA8-89EEA9E498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1889-6141-4FBB-8925-0A9A5C0620E3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0DB1-4E84-426F-AFA8-89EEA9E498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1889-6141-4FBB-8925-0A9A5C0620E3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0DB1-4E84-426F-AFA8-89EEA9E4982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1889-6141-4FBB-8925-0A9A5C0620E3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0DB1-4E84-426F-AFA8-89EEA9E498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1889-6141-4FBB-8925-0A9A5C0620E3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0DB1-4E84-426F-AFA8-89EEA9E498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1889-6141-4FBB-8925-0A9A5C0620E3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0DB1-4E84-426F-AFA8-89EEA9E498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1889-6141-4FBB-8925-0A9A5C0620E3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0DB1-4E84-426F-AFA8-89EEA9E498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1889-6141-4FBB-8925-0A9A5C0620E3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0DB1-4E84-426F-AFA8-89EEA9E498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1889-6141-4FBB-8925-0A9A5C0620E3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94D0DB1-4E84-426F-AFA8-89EEA9E4982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B81889-6141-4FBB-8925-0A9A5C0620E3}" type="datetimeFigureOut">
              <a:rPr lang="ru-RU" smtClean="0"/>
              <a:t>20.02.2013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4D0DB1-4E84-426F-AFA8-89EEA9E49827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   УМК </a:t>
            </a:r>
            <a:r>
              <a:rPr lang="ru-RU" dirty="0" smtClean="0"/>
              <a:t>«АНГЛИЙСКИЙ В ФОКУСЕ» («SPOTLIGHT»)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581128"/>
            <a:ext cx="8503096" cy="2016224"/>
          </a:xfrm>
        </p:spPr>
        <p:txBody>
          <a:bodyPr/>
          <a:lstStyle/>
          <a:p>
            <a:r>
              <a:rPr lang="ru-RU" b="1" dirty="0" smtClean="0"/>
              <a:t>Автор презентации : учитель английского языка МОУ «</a:t>
            </a:r>
            <a:r>
              <a:rPr lang="ru-RU" b="1" dirty="0" err="1" smtClean="0"/>
              <a:t>Эммаусская</a:t>
            </a:r>
            <a:r>
              <a:rPr lang="ru-RU" b="1" dirty="0" smtClean="0"/>
              <a:t> СОШ» Кутузова Ирина Николаевна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Новые слова и структуры вводятся понятными и эффективными способами с помощью картинок, песен, рифмовок и т.д. Новый языковой материал представлен в контексте интересных живых диалогов. Разнообразие упражнений, песен, стихов и игр помогает учащимся легче и быстрее запомнить изучаемый материал. </a:t>
            </a:r>
          </a:p>
          <a:p>
            <a:r>
              <a:rPr lang="ru-RU" dirty="0" smtClean="0"/>
              <a:t>      Учебники имеют модульную структуру.  Каждый модуль включает в себя параграфы, которые в свою очередь состоят из уроков, а также содержит разделы, которые делают материал учебника разнообразным и увлекательным: 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Fun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at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school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предлагает учащимся, задания, выполняя которые они привлекают знания других предметов, а также получают возможность увидеть, как с помощью английского языка можно получить интересную информацию из разных областей знаний. </a:t>
            </a: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Английская сказка</a:t>
            </a:r>
            <a:r>
              <a:rPr lang="ru-RU" dirty="0" smtClean="0"/>
              <a:t>, представленная рифмованными эпизодами. После каждого эпизода даются задания по работе с лексикой и текстом сказки. 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Spotlight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on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the</a:t>
            </a:r>
            <a:r>
              <a:rPr lang="ru-RU" dirty="0" smtClean="0">
                <a:solidFill>
                  <a:srgbClr val="FF0000"/>
                </a:solidFill>
              </a:rPr>
              <a:t> UK/ </a:t>
            </a:r>
            <a:r>
              <a:rPr lang="ru-RU" dirty="0" err="1" smtClean="0">
                <a:solidFill>
                  <a:srgbClr val="FF0000"/>
                </a:solidFill>
              </a:rPr>
              <a:t>the</a:t>
            </a:r>
            <a:r>
              <a:rPr lang="ru-RU" dirty="0" smtClean="0">
                <a:solidFill>
                  <a:srgbClr val="FF0000"/>
                </a:solidFill>
              </a:rPr>
              <a:t> USA/ </a:t>
            </a:r>
            <a:r>
              <a:rPr lang="ru-RU" dirty="0" err="1" smtClean="0">
                <a:solidFill>
                  <a:srgbClr val="FF0000"/>
                </a:solidFill>
              </a:rPr>
              <a:t>Australia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дает учащимся представление о культуре и жизни </a:t>
            </a:r>
            <a:r>
              <a:rPr lang="ru-RU" dirty="0" err="1" smtClean="0"/>
              <a:t>англоговорящих</a:t>
            </a:r>
            <a:r>
              <a:rPr lang="ru-RU" dirty="0" smtClean="0"/>
              <a:t> стран.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Комиксы</a:t>
            </a:r>
            <a:r>
              <a:rPr lang="ru-RU" dirty="0" smtClean="0"/>
              <a:t>, рассказывающие о забавных приключениях героев. Они написаны современным разговорным языком и дают возможность развивать у учащихся интерес к чтению. 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Now</a:t>
            </a:r>
            <a:r>
              <a:rPr lang="ru-RU" dirty="0" smtClean="0">
                <a:solidFill>
                  <a:srgbClr val="FF0000"/>
                </a:solidFill>
              </a:rPr>
              <a:t> I </a:t>
            </a:r>
            <a:r>
              <a:rPr lang="ru-RU" dirty="0" err="1" smtClean="0">
                <a:solidFill>
                  <a:srgbClr val="FF0000"/>
                </a:solidFill>
              </a:rPr>
              <a:t>know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– это раздел, которым заканчивается модуль и в котором учащиеся имеют возможность проверить свои знания по изученной лексике и грамматике, а также умения читать, писать и способность к коммуникации. Данный раздел также готовит учащихся к контрольной работе, которая помещена в сборнике контрольных заданий. Через рубрику </a:t>
            </a:r>
            <a:r>
              <a:rPr lang="ru-RU" dirty="0" err="1" smtClean="0"/>
              <a:t>Now</a:t>
            </a:r>
            <a:r>
              <a:rPr lang="ru-RU" dirty="0" smtClean="0"/>
              <a:t> I </a:t>
            </a:r>
            <a:r>
              <a:rPr lang="ru-RU" dirty="0" err="1" smtClean="0"/>
              <a:t>Can</a:t>
            </a:r>
            <a:r>
              <a:rPr lang="ru-RU" dirty="0" smtClean="0"/>
              <a:t> особое место отводится рефлексии учебных достижений и способов деятельности. Рубрика </a:t>
            </a:r>
            <a:r>
              <a:rPr lang="ru-RU" dirty="0" err="1" smtClean="0"/>
              <a:t>Progress</a:t>
            </a:r>
            <a:r>
              <a:rPr lang="ru-RU" dirty="0" smtClean="0"/>
              <a:t> </a:t>
            </a:r>
            <a:r>
              <a:rPr lang="ru-RU" dirty="0" err="1" smtClean="0"/>
              <a:t>Check</a:t>
            </a:r>
            <a:r>
              <a:rPr lang="ru-RU" dirty="0" smtClean="0"/>
              <a:t> способствует формированию навыков самооценки и самоконтроля.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Рабочая тетрадь </a:t>
            </a:r>
            <a:r>
              <a:rPr lang="ru-RU" dirty="0" smtClean="0"/>
              <a:t>выполнена в цвете. Ее цель заключается в том, чтобы закрепить материал с помощью разнообразных упражнений. Раздел повторения в Рабочей тетради представлен в каждом модуле двумя рубриками: I </a:t>
            </a:r>
            <a:r>
              <a:rPr lang="ru-RU" dirty="0" err="1" smtClean="0"/>
              <a:t>love</a:t>
            </a:r>
            <a:r>
              <a:rPr lang="ru-RU" dirty="0" smtClean="0"/>
              <a:t> </a:t>
            </a:r>
            <a:r>
              <a:rPr lang="ru-RU" dirty="0" err="1" smtClean="0"/>
              <a:t>English</a:t>
            </a:r>
            <a:r>
              <a:rPr lang="ru-RU" dirty="0" smtClean="0"/>
              <a:t> (материалы для закрепления пройденного языкового материала), </a:t>
            </a:r>
            <a:r>
              <a:rPr lang="ru-RU" dirty="0" err="1" smtClean="0"/>
              <a:t>Let’s</a:t>
            </a:r>
            <a:r>
              <a:rPr lang="ru-RU" dirty="0" smtClean="0"/>
              <a:t> </a:t>
            </a:r>
            <a:r>
              <a:rPr lang="ru-RU" dirty="0" err="1" smtClean="0"/>
              <a:t>play</a:t>
            </a:r>
            <a:r>
              <a:rPr lang="ru-RU" dirty="0" smtClean="0"/>
              <a:t> (настольная игра), а также </a:t>
            </a:r>
            <a:r>
              <a:rPr lang="ru-RU" dirty="0" err="1" smtClean="0"/>
              <a:t>Portfolio</a:t>
            </a:r>
            <a:r>
              <a:rPr lang="ru-RU" dirty="0" smtClean="0"/>
              <a:t> </a:t>
            </a:r>
            <a:r>
              <a:rPr lang="ru-RU" dirty="0" err="1" smtClean="0"/>
              <a:t>Sheets</a:t>
            </a:r>
            <a:r>
              <a:rPr lang="ru-RU" dirty="0" smtClean="0"/>
              <a:t> </a:t>
            </a:r>
            <a:r>
              <a:rPr lang="ru-RU" dirty="0" err="1" smtClean="0"/>
              <a:t>and</a:t>
            </a:r>
            <a:r>
              <a:rPr lang="ru-RU" dirty="0" smtClean="0"/>
              <a:t> </a:t>
            </a:r>
            <a:r>
              <a:rPr lang="ru-RU" dirty="0" err="1" smtClean="0"/>
              <a:t>Craftwork</a:t>
            </a:r>
            <a:r>
              <a:rPr lang="ru-RU" dirty="0" smtClean="0"/>
              <a:t> </a:t>
            </a:r>
            <a:r>
              <a:rPr lang="ru-RU" dirty="0" err="1" smtClean="0"/>
              <a:t>Sheets</a:t>
            </a:r>
            <a:r>
              <a:rPr lang="ru-RU" dirty="0" smtClean="0"/>
              <a:t> (шаблоны для написания проектных работ и материал для поделок).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Языковой </a:t>
            </a:r>
            <a:r>
              <a:rPr lang="ru-RU" dirty="0" smtClean="0">
                <a:solidFill>
                  <a:srgbClr val="FF0000"/>
                </a:solidFill>
              </a:rPr>
              <a:t>портфель   </a:t>
            </a:r>
            <a:r>
              <a:rPr lang="ru-RU" dirty="0" smtClean="0">
                <a:latin typeface="+mj-lt"/>
              </a:rPr>
              <a:t>как компонент УМК «Английский в фокусе» — одно из первых пособий, способствующих формированию навыков самостоятельной работы и самооценки школьников в образовательном процессе, вызвал одобрение учителей-практиков. Перенос изучаемого материала в ситуацию собственного опыта, заложенный в задания Языкового Портфеля, определяет высокую мотивацию учащихся к их выполнению. Данный Языковой портфель – это собственность учащихся. Он является их спутником, в него записываются  и включаются все достижения в изучении языка (проекты, сочинения, сертификаты, рисунки, отзывы, фотографии и т.д.). «Языковой портфель» — новый продукт в российской сфере образования, который нацелен на то, чтобы стимулировать желание учащегося изучать иностранный язык и сделать этот процесс более занимательным. 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Викторина на лучшего знатока 	английского языка</a:t>
            </a:r>
            <a:endParaRPr lang="ru-RU" dirty="0"/>
          </a:p>
        </p:txBody>
      </p:sp>
      <p:pic>
        <p:nvPicPr>
          <p:cNvPr id="2050" name="Picture 2" descr="Z:\Кутузова И.Н\неделя англ. яз. 11-15.02.13\Изображение 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Учитывая психологические, типологические и возрастные особенности младших школьников</a:t>
            </a:r>
            <a:r>
              <a:rPr lang="ru-RU" dirty="0" smtClean="0">
                <a:solidFill>
                  <a:srgbClr val="FF0000"/>
                </a:solidFill>
              </a:rPr>
              <a:t>, учебник </a:t>
            </a:r>
            <a:r>
              <a:rPr lang="ru-RU" dirty="0" smtClean="0"/>
              <a:t>использует разнообразные по форме и содержанию упражнения и задания, которые сопровождаются красочными иллюстрациями и музыкой. Во всех компонентах УМК упражнения расположены в последовательности, способствующей наиболее успешному усвоению материала. Материал организован таким образом, что позволяет регулярно повторять основные активные лексико-грамматические структуры и единицы. Для УМК «Английский в фокусе» характерно цикличное повторение изученного материала. Учащиеся постепенно переходят от репродуктивной деятельности к самостоятельному высказыванию. Для закрепления и повторения пройденных структур и лексики используются наглядные материалы (раздаточный материал, плакаты), CD и DVD. Практически все текстовые материалы учебника и рабочей тетради записаны на CD.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Уроки </a:t>
            </a:r>
            <a:r>
              <a:rPr lang="ru-RU" dirty="0" err="1" smtClean="0">
                <a:solidFill>
                  <a:srgbClr val="FF0000"/>
                </a:solidFill>
              </a:rPr>
              <a:t>культуроведения</a:t>
            </a:r>
            <a:r>
              <a:rPr lang="ru-RU" dirty="0" smtClean="0">
                <a:solidFill>
                  <a:srgbClr val="FF0000"/>
                </a:solidFill>
              </a:rPr>
              <a:t> и страноведения </a:t>
            </a:r>
            <a:r>
              <a:rPr lang="ru-RU" dirty="0" smtClean="0"/>
              <a:t>как стран изучаемого языка (</a:t>
            </a:r>
            <a:r>
              <a:rPr lang="ru-RU" dirty="0" err="1" smtClean="0"/>
              <a:t>Spotlight</a:t>
            </a:r>
            <a:r>
              <a:rPr lang="ru-RU" dirty="0" smtClean="0"/>
              <a:t> </a:t>
            </a:r>
            <a:r>
              <a:rPr lang="ru-RU" dirty="0" err="1" smtClean="0"/>
              <a:t>on</a:t>
            </a:r>
            <a:r>
              <a:rPr lang="ru-RU" dirty="0" smtClean="0"/>
              <a:t> </a:t>
            </a:r>
            <a:r>
              <a:rPr lang="ru-RU" dirty="0" err="1" smtClean="0"/>
              <a:t>Britain</a:t>
            </a:r>
            <a:r>
              <a:rPr lang="ru-RU" dirty="0" smtClean="0"/>
              <a:t>), так и России (</a:t>
            </a:r>
            <a:r>
              <a:rPr lang="ru-RU" dirty="0" err="1" smtClean="0"/>
              <a:t>Spotlight</a:t>
            </a:r>
            <a:r>
              <a:rPr lang="ru-RU" dirty="0" smtClean="0"/>
              <a:t> </a:t>
            </a:r>
            <a:r>
              <a:rPr lang="ru-RU" dirty="0" err="1" smtClean="0"/>
              <a:t>on</a:t>
            </a:r>
            <a:r>
              <a:rPr lang="ru-RU" dirty="0" smtClean="0"/>
              <a:t> </a:t>
            </a:r>
            <a:r>
              <a:rPr lang="ru-RU" dirty="0" err="1" smtClean="0"/>
              <a:t>Russia</a:t>
            </a:r>
            <a:r>
              <a:rPr lang="ru-RU" dirty="0" smtClean="0"/>
              <a:t>), представленные также в каждом модуле, обеспечивают учащихся релевантными возрасту учебными материалами для развития </a:t>
            </a:r>
            <a:r>
              <a:rPr lang="ru-RU" dirty="0" err="1" smtClean="0"/>
              <a:t>социокультурной</a:t>
            </a:r>
            <a:r>
              <a:rPr lang="ru-RU" dirty="0" smtClean="0"/>
              <a:t> компетенции, способствуют реальному включению их в диалог/</a:t>
            </a:r>
            <a:r>
              <a:rPr lang="ru-RU" dirty="0" err="1" smtClean="0"/>
              <a:t>полилог</a:t>
            </a:r>
            <a:r>
              <a:rPr lang="ru-RU" dirty="0" smtClean="0"/>
              <a:t> культур.  </a:t>
            </a:r>
          </a:p>
          <a:p>
            <a:r>
              <a:rPr lang="ru-RU" dirty="0" smtClean="0"/>
              <a:t>       </a:t>
            </a:r>
            <a:r>
              <a:rPr lang="ru-RU" dirty="0" smtClean="0">
                <a:solidFill>
                  <a:srgbClr val="FF0000"/>
                </a:solidFill>
              </a:rPr>
              <a:t>Интегрированное</a:t>
            </a:r>
            <a:r>
              <a:rPr lang="ru-RU" dirty="0" smtClean="0"/>
              <a:t> обучение всем видам речевой деятельности позволяет учащимся эффективнее освоить изучаемый материал. 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Таким образом, основными отличительными характеристиками УМК «Английский в фокусе» являются: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соответствие </a:t>
            </a:r>
            <a:r>
              <a:rPr lang="ru-RU" dirty="0" smtClean="0"/>
              <a:t> Европейским стандартам в области изучения иностранных языков; </a:t>
            </a:r>
          </a:p>
          <a:p>
            <a:r>
              <a:rPr lang="ru-RU" dirty="0" smtClean="0"/>
              <a:t>формирование у младших школьников элементарных коммуникативных умений во всех видах речевой деятельности (в говорении, </a:t>
            </a:r>
            <a:r>
              <a:rPr lang="ru-RU" dirty="0" err="1" smtClean="0"/>
              <a:t>аудировании</a:t>
            </a:r>
            <a:r>
              <a:rPr lang="ru-RU" dirty="0" smtClean="0"/>
              <a:t>, чтении и письме) в реальных ситуациях общения в их интеграции; </a:t>
            </a:r>
          </a:p>
          <a:p>
            <a:r>
              <a:rPr lang="ru-RU" dirty="0" smtClean="0"/>
              <a:t>развитие речевых, интеллектуальных и познавательных способностей, а также </a:t>
            </a:r>
            <a:r>
              <a:rPr lang="ru-RU" dirty="0" err="1" smtClean="0"/>
              <a:t>общеучебных</a:t>
            </a:r>
            <a:r>
              <a:rPr lang="ru-RU" dirty="0" smtClean="0"/>
              <a:t> умений; </a:t>
            </a:r>
          </a:p>
          <a:p>
            <a:r>
              <a:rPr lang="ru-RU" dirty="0" smtClean="0"/>
              <a:t>включение учащихся в диалог культур – России и </a:t>
            </a:r>
            <a:r>
              <a:rPr lang="ru-RU" dirty="0" err="1" smtClean="0"/>
              <a:t>англоговорящих</a:t>
            </a:r>
            <a:r>
              <a:rPr lang="ru-RU" dirty="0" smtClean="0"/>
              <a:t> стран, знакомство их с миром зарубежных сверстников;   </a:t>
            </a:r>
          </a:p>
          <a:p>
            <a:r>
              <a:rPr lang="ru-RU" dirty="0" smtClean="0"/>
              <a:t>развитие навыков самостоятельной работы, самоконтроля и самоанализа; </a:t>
            </a:r>
          </a:p>
          <a:p>
            <a:r>
              <a:rPr lang="ru-RU" dirty="0" smtClean="0"/>
              <a:t> разнообразие составляющих его компонентов; </a:t>
            </a:r>
          </a:p>
          <a:p>
            <a:r>
              <a:rPr lang="ru-RU" dirty="0" smtClean="0"/>
              <a:t>уникальная структура и содержание учебников, их яркое и красочное оформление, прекрасно составленное аудио и видео сопровождение; </a:t>
            </a:r>
          </a:p>
          <a:p>
            <a:r>
              <a:rPr lang="ru-RU" dirty="0" smtClean="0"/>
              <a:t>УМК строятся на принципах активного, </a:t>
            </a:r>
            <a:r>
              <a:rPr lang="ru-RU" dirty="0" err="1" smtClean="0"/>
              <a:t>холистического</a:t>
            </a:r>
            <a:r>
              <a:rPr lang="ru-RU" dirty="0" smtClean="0"/>
              <a:t> и гуманистического подходов к преподаванию иностранного языка</a:t>
            </a:r>
          </a:p>
          <a:p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147248" cy="78069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Основные цели </a:t>
            </a:r>
            <a:r>
              <a:rPr lang="ru-RU" b="1" dirty="0" smtClean="0"/>
              <a:t>курса: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84785"/>
            <a:ext cx="82809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Воспитание и развитие потребности школьников в использовании английского языка как средства общения, познания и социальной адаптации, а также формирование национального самосознания и стремления к </a:t>
            </a:r>
            <a:r>
              <a:rPr lang="ru-RU" dirty="0" err="1" smtClean="0"/>
              <a:t>полилогу</a:t>
            </a:r>
            <a:r>
              <a:rPr lang="ru-RU" dirty="0" smtClean="0"/>
              <a:t> культур. Характерными особенностями УМК для начальной школы Н.И. Быковой, для основной школы Ю.Е. Ваулиной и старшей школы О.В. Афанасьевой являются модульное построение учебника, наличие аутентичного материала о России, заданий, соответствующих требованиям международных экзаменов и постепенно готовящих к ЕГЭ. </a:t>
            </a:r>
            <a:br>
              <a:rPr lang="ru-RU" dirty="0" smtClean="0"/>
            </a:br>
            <a:r>
              <a:rPr lang="ru-RU" dirty="0" smtClean="0"/>
              <a:t>В основе организации процесса обучения языку лежат следующие принципы: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социальный характер </a:t>
            </a:r>
            <a:r>
              <a:rPr lang="ru-RU" dirty="0" smtClean="0"/>
              <a:t>построения знаний, подразумевающий взаимодействие с людьми, природой, культурой, цивилизацией; </a:t>
            </a:r>
          </a:p>
          <a:p>
            <a:r>
              <a:rPr lang="ru-RU" dirty="0" smtClean="0"/>
              <a:t>личностная значимость обучения: становление человека, обретение им себя, своего образа;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направленность на ученика</a:t>
            </a:r>
            <a:r>
              <a:rPr lang="ru-RU" dirty="0" smtClean="0"/>
              <a:t>: уважение к каждому учащемуся, его языку и культуре, предоставление возможностей для его индивидуального развития.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"Английский в фокусе" - 2 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Английский в фокусе» —  первый российский УМК, который является совместной  продукцией российского издательства «Просвещение» (Россия)  и британского издательства </a:t>
            </a:r>
            <a:r>
              <a:rPr lang="ru-RU" dirty="0" err="1" smtClean="0"/>
              <a:t>Express</a:t>
            </a:r>
            <a:r>
              <a:rPr lang="ru-RU" dirty="0" smtClean="0"/>
              <a:t> </a:t>
            </a:r>
            <a:r>
              <a:rPr lang="ru-RU" dirty="0" err="1" smtClean="0"/>
              <a:t>Publishing</a:t>
            </a:r>
            <a:r>
              <a:rPr lang="ru-RU" dirty="0" smtClean="0"/>
              <a:t> (Великобритания). Данный проект разработан специально для общеобразовательной российской школы известными российскими учителями-практиками совместно с известными британскими авторами, которые предлагают новый уникальный подход к изучению английского языка. Все материалы данной серии были апробированы в российских школах и «Английский в фокусе» был признан УМК нового поколения. 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/>
              <a:t>УМК «АНГЛИЙСКИЙ В ФОКУСЕ» («SPOTLIGHT»)</a:t>
            </a:r>
            <a:endParaRPr lang="ru-RU" sz="4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39552" y="2492896"/>
            <a:ext cx="2555424" cy="361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789040"/>
            <a:ext cx="1760868" cy="250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700808"/>
            <a:ext cx="1859682" cy="185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988840"/>
            <a:ext cx="14573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951020" y="3717032"/>
            <a:ext cx="2192980" cy="289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76916" y="4725144"/>
            <a:ext cx="1501299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380312" y="2204864"/>
            <a:ext cx="874750" cy="1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"Английский в фокусе" - </a:t>
            </a:r>
            <a:r>
              <a:rPr lang="ru-RU" dirty="0" smtClean="0"/>
              <a:t>2 </a:t>
            </a:r>
            <a:r>
              <a:rPr lang="ru-RU" dirty="0"/>
              <a:t>класс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36912"/>
            <a:ext cx="8219256" cy="368768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Учебно-методический комплект </a:t>
            </a:r>
            <a:r>
              <a:rPr lang="ru-RU" dirty="0" err="1" smtClean="0"/>
              <a:t>Spotlight</a:t>
            </a:r>
            <a:r>
              <a:rPr lang="ru-RU" dirty="0" smtClean="0"/>
              <a:t> полностью соответствует рекомендациям и требованиям </a:t>
            </a:r>
            <a:r>
              <a:rPr lang="ru-RU" dirty="0" err="1" smtClean="0"/>
              <a:t>Common</a:t>
            </a:r>
            <a:r>
              <a:rPr lang="ru-RU" dirty="0" smtClean="0"/>
              <a:t> </a:t>
            </a:r>
            <a:r>
              <a:rPr lang="ru-RU" dirty="0" err="1" smtClean="0"/>
              <a:t>European</a:t>
            </a:r>
            <a:r>
              <a:rPr lang="ru-RU" dirty="0" smtClean="0"/>
              <a:t> </a:t>
            </a:r>
            <a:r>
              <a:rPr lang="ru-RU" dirty="0" err="1" smtClean="0"/>
              <a:t>Framework</a:t>
            </a:r>
            <a:r>
              <a:rPr lang="ru-RU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Reference</a:t>
            </a:r>
            <a:r>
              <a:rPr lang="ru-RU" dirty="0" smtClean="0"/>
              <a:t> </a:t>
            </a:r>
            <a:r>
              <a:rPr lang="ru-RU" dirty="0" err="1" smtClean="0"/>
              <a:t>for</a:t>
            </a:r>
            <a:r>
              <a:rPr lang="ru-RU" dirty="0" smtClean="0"/>
              <a:t> </a:t>
            </a:r>
            <a:r>
              <a:rPr lang="ru-RU" dirty="0" err="1" smtClean="0"/>
              <a:t>Languages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err="1" smtClean="0"/>
              <a:t>Spotlight</a:t>
            </a:r>
            <a:r>
              <a:rPr lang="ru-RU" dirty="0" smtClean="0"/>
              <a:t> 1- 4 </a:t>
            </a:r>
            <a:r>
              <a:rPr lang="ru-RU" dirty="0" err="1" smtClean="0"/>
              <a:t>Primary</a:t>
            </a:r>
            <a:r>
              <a:rPr lang="ru-RU" dirty="0" smtClean="0"/>
              <a:t> - УМК Английский в фокусе для начальной школы общеобразовательных учреждений создан на основе Примерных программ по иностранным языкам с учетом требований Федерального компонента государственного стандарта начального общего образования по иностранным языкам.</a:t>
            </a:r>
            <a:br>
              <a:rPr lang="ru-RU" dirty="0" smtClean="0"/>
            </a:br>
            <a:r>
              <a:rPr lang="ru-RU" dirty="0" smtClean="0"/>
              <a:t>УМК для 2-4 классов вошли в Федеральный перечень учебников, рекомендованных Министерством образования и науки РФ к использованию в общеобразовательных учреждениях на 2012/2013 учебный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12776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Основные особенности УМК данного этапа обучения: </a:t>
            </a:r>
          </a:p>
          <a:p>
            <a:r>
              <a:rPr lang="ru-RU" dirty="0" smtClean="0"/>
              <a:t>- Используется принцип устного опережения;</a:t>
            </a:r>
          </a:p>
          <a:p>
            <a:r>
              <a:rPr lang="ru-RU" dirty="0" smtClean="0"/>
              <a:t>- Обучение построено на основе простых реальных речевых ситуаций общения;</a:t>
            </a:r>
          </a:p>
          <a:p>
            <a:r>
              <a:rPr lang="ru-RU" dirty="0" smtClean="0"/>
              <a:t>- Учитываются возрастные, типологические и психологические особенности младших школьников;</a:t>
            </a:r>
          </a:p>
          <a:p>
            <a:r>
              <a:rPr lang="ru-RU" dirty="0" smtClean="0"/>
              <a:t>- Учащиеся знакомятся со странами изучаемого языка;</a:t>
            </a:r>
          </a:p>
          <a:p>
            <a:r>
              <a:rPr lang="ru-RU" dirty="0" smtClean="0"/>
              <a:t>- Формируются способности к ведению диалога культур;</a:t>
            </a:r>
          </a:p>
          <a:p>
            <a:r>
              <a:rPr lang="ru-RU" dirty="0" smtClean="0"/>
              <a:t>- Наличие большого количества иллюстраций, песен, игр, сказок;</a:t>
            </a:r>
          </a:p>
          <a:p>
            <a:r>
              <a:rPr lang="ru-RU" dirty="0" smtClean="0"/>
              <a:t>- Наличие разнообразных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компонентов в составе УМК.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основу данной серии в целом положен </a:t>
            </a:r>
            <a:r>
              <a:rPr lang="ru-RU" dirty="0" smtClean="0">
                <a:solidFill>
                  <a:schemeClr val="accent2"/>
                </a:solidFill>
              </a:rPr>
              <a:t>коммуникативно-когнитивный</a:t>
            </a:r>
            <a:r>
              <a:rPr lang="ru-RU" dirty="0" smtClean="0"/>
              <a:t> подход к обучению иностранному языку, предусматривающий поэтапное формирование знаний и развитие всех составляющих коммуникативной компетенции.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 </a:t>
            </a:r>
            <a:r>
              <a:rPr lang="ru-RU" dirty="0" smtClean="0">
                <a:solidFill>
                  <a:schemeClr val="accent2"/>
                </a:solidFill>
              </a:rPr>
              <a:t>Личностно-ориентированный </a:t>
            </a:r>
            <a:r>
              <a:rPr lang="ru-RU" dirty="0" smtClean="0"/>
              <a:t>подход к обучению иностранному языку, которого придерживаются авторы УМК, обеспечивает особое внимание интересам, индивидуальным особенностям и реальным возможностям учащихся.   </a:t>
            </a:r>
            <a:br>
              <a:rPr lang="ru-RU" dirty="0" smtClean="0"/>
            </a:br>
            <a:r>
              <a:rPr lang="ru-RU" dirty="0" smtClean="0"/>
              <a:t>        Ни один российский УМК не может похвастаться таким разнообразием составляющих его компонентов, которые позволяли бы достигать учителю положительных результатов в обучении младших школьников без излишнего их переутомления, помогали бы учащимся эффективно использовать английский язык и давали бы им возможность изучать его с удовольствием.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r>
              <a:rPr lang="ru-RU" sz="3100" dirty="0" smtClean="0"/>
              <a:t>УМК «Английский в фокусе» для начальной школы состоит из следующих компонентов</a:t>
            </a:r>
            <a:r>
              <a:rPr lang="ru-RU" dirty="0" smtClean="0"/>
              <a:t>: 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Учебник с книгой для чтения; </a:t>
            </a:r>
          </a:p>
          <a:p>
            <a:r>
              <a:rPr lang="ru-RU" dirty="0" smtClean="0"/>
              <a:t>Рабочая тетрадь; </a:t>
            </a:r>
          </a:p>
          <a:p>
            <a:r>
              <a:rPr lang="ru-RU" dirty="0" smtClean="0"/>
              <a:t>Языковой портфель; </a:t>
            </a:r>
          </a:p>
          <a:p>
            <a:r>
              <a:rPr lang="ru-RU" dirty="0" smtClean="0"/>
              <a:t>Книга для учителя; </a:t>
            </a:r>
          </a:p>
          <a:p>
            <a:r>
              <a:rPr lang="ru-RU" dirty="0" smtClean="0"/>
              <a:t>Контрольные задания; </a:t>
            </a:r>
          </a:p>
          <a:p>
            <a:r>
              <a:rPr lang="ru-RU" dirty="0" smtClean="0"/>
              <a:t>Раздаточный материал и плакаты (для начальной школы); </a:t>
            </a:r>
          </a:p>
          <a:p>
            <a:r>
              <a:rPr lang="ru-RU" dirty="0" smtClean="0"/>
              <a:t>Аудио CD для работы в классе; </a:t>
            </a:r>
          </a:p>
          <a:p>
            <a:r>
              <a:rPr lang="ru-RU" dirty="0" smtClean="0"/>
              <a:t>Аудио CD для самостоятельной работы дома;  </a:t>
            </a:r>
          </a:p>
          <a:p>
            <a:r>
              <a:rPr lang="ru-RU" dirty="0" err="1" smtClean="0"/>
              <a:t>Видеоприложение</a:t>
            </a:r>
            <a:r>
              <a:rPr lang="ru-RU" dirty="0" smtClean="0"/>
              <a:t> к учебникам для 2-4 классов на DVD; </a:t>
            </a:r>
          </a:p>
          <a:p>
            <a:r>
              <a:rPr lang="ru-RU" dirty="0" smtClean="0"/>
              <a:t>DVD-ROM (для 3 и 4 класса)  </a:t>
            </a:r>
          </a:p>
          <a:p>
            <a:r>
              <a:rPr lang="ru-RU" dirty="0" smtClean="0"/>
              <a:t>CD с дополнительными лексико-грамматическими упражнениями; </a:t>
            </a:r>
          </a:p>
          <a:p>
            <a:r>
              <a:rPr lang="ru-RU" dirty="0" err="1" smtClean="0"/>
              <a:t>www.spotlightonrussia.ru</a:t>
            </a:r>
            <a:r>
              <a:rPr lang="ru-RU" dirty="0" smtClean="0"/>
              <a:t> – сайт учебного курса 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</TotalTime>
  <Words>805</Words>
  <Application>Microsoft Office PowerPoint</Application>
  <PresentationFormat>Экран (4:3)</PresentationFormat>
  <Paragraphs>59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Презентация    УМК «АНГЛИЙСКИЙ В ФОКУСЕ» («SPOTLIGHT»)</vt:lpstr>
      <vt:lpstr>Основные цели курса:</vt:lpstr>
      <vt:lpstr>"Английский в фокусе" - 2 класс</vt:lpstr>
      <vt:lpstr>УМК «АНГЛИЙСКИЙ В ФОКУСЕ» («SPOTLIGHT»)</vt:lpstr>
      <vt:lpstr>"Английский в фокусе" - 2 класс</vt:lpstr>
      <vt:lpstr>Слайд 6</vt:lpstr>
      <vt:lpstr>Слайд 7</vt:lpstr>
      <vt:lpstr>Слайд 8</vt:lpstr>
      <vt:lpstr> УМК «Английский в фокусе» для начальной школы состоит из следующих компонентов: </vt:lpstr>
      <vt:lpstr>Слайд 10</vt:lpstr>
      <vt:lpstr>Слайд 11</vt:lpstr>
      <vt:lpstr>Слайд 12</vt:lpstr>
      <vt:lpstr>Слайд 13</vt:lpstr>
      <vt:lpstr>Слайд 14</vt:lpstr>
      <vt:lpstr>Викторина на лучшего знатока  английского языка</vt:lpstr>
      <vt:lpstr>Слайд 16</vt:lpstr>
      <vt:lpstr>Слайд 17</vt:lpstr>
      <vt:lpstr>Таким образом, основными отличительными характеристиками УМК «Английский в фокусе» являются: </vt:lpstr>
    </vt:vector>
  </TitlesOfParts>
  <Company>МОУ "Эммаусская СОШ"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школа</cp:lastModifiedBy>
  <cp:revision>9</cp:revision>
  <dcterms:created xsi:type="dcterms:W3CDTF">2013-02-20T09:56:00Z</dcterms:created>
  <dcterms:modified xsi:type="dcterms:W3CDTF">2013-02-20T11:24:37Z</dcterms:modified>
</cp:coreProperties>
</file>