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6" r:id="rId9"/>
    <p:sldId id="263" r:id="rId10"/>
    <p:sldId id="264" r:id="rId11"/>
    <p:sldId id="265" r:id="rId12"/>
    <p:sldId id="267" r:id="rId13"/>
    <p:sldId id="270" r:id="rId14"/>
    <p:sldId id="271" r:id="rId15"/>
    <p:sldId id="268" r:id="rId16"/>
    <p:sldId id="269" r:id="rId17"/>
    <p:sldId id="273" r:id="rId18"/>
    <p:sldId id="274" r:id="rId19"/>
    <p:sldId id="275" r:id="rId20"/>
    <p:sldId id="276" r:id="rId21"/>
    <p:sldId id="277" r:id="rId22"/>
    <p:sldId id="290" r:id="rId23"/>
    <p:sldId id="278" r:id="rId24"/>
    <p:sldId id="287" r:id="rId25"/>
    <p:sldId id="288" r:id="rId26"/>
    <p:sldId id="279" r:id="rId27"/>
    <p:sldId id="280" r:id="rId28"/>
    <p:sldId id="281" r:id="rId29"/>
    <p:sldId id="282" r:id="rId30"/>
    <p:sldId id="285" r:id="rId31"/>
    <p:sldId id="283" r:id="rId32"/>
    <p:sldId id="289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70" autoAdjust="0"/>
    <p:restoredTop sz="94660"/>
  </p:normalViewPr>
  <p:slideViewPr>
    <p:cSldViewPr>
      <p:cViewPr varScale="1">
        <p:scale>
          <a:sx n="83" d="100"/>
          <a:sy n="83" d="100"/>
        </p:scale>
        <p:origin x="-43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4E1F399-E70F-4C0D-92F3-48CCDC14876D}" type="datetimeFigureOut">
              <a:rPr lang="ru-RU" smtClean="0"/>
              <a:pPr/>
              <a:t>29.11.2012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8979EFB-A4BB-4BD2-9AA1-99980E76438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E1F399-E70F-4C0D-92F3-48CCDC14876D}" type="datetimeFigureOut">
              <a:rPr lang="ru-RU" smtClean="0"/>
              <a:pPr/>
              <a:t>29.11.2012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979EFB-A4BB-4BD2-9AA1-99980E76438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E1F399-E70F-4C0D-92F3-48CCDC14876D}" type="datetimeFigureOut">
              <a:rPr lang="ru-RU" smtClean="0"/>
              <a:pPr/>
              <a:t>29.11.2012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979EFB-A4BB-4BD2-9AA1-99980E76438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E1F399-E70F-4C0D-92F3-48CCDC14876D}" type="datetimeFigureOut">
              <a:rPr lang="ru-RU" smtClean="0"/>
              <a:pPr/>
              <a:t>29.11.2012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979EFB-A4BB-4BD2-9AA1-99980E76438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E1F399-E70F-4C0D-92F3-48CCDC14876D}" type="datetimeFigureOut">
              <a:rPr lang="ru-RU" smtClean="0"/>
              <a:pPr/>
              <a:t>29.11.2012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979EFB-A4BB-4BD2-9AA1-99980E76438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E1F399-E70F-4C0D-92F3-48CCDC14876D}" type="datetimeFigureOut">
              <a:rPr lang="ru-RU" smtClean="0"/>
              <a:pPr/>
              <a:t>29.11.2012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979EFB-A4BB-4BD2-9AA1-99980E76438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E1F399-E70F-4C0D-92F3-48CCDC14876D}" type="datetimeFigureOut">
              <a:rPr lang="ru-RU" smtClean="0"/>
              <a:pPr/>
              <a:t>29.11.2012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979EFB-A4BB-4BD2-9AA1-99980E76438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E1F399-E70F-4C0D-92F3-48CCDC14876D}" type="datetimeFigureOut">
              <a:rPr lang="ru-RU" smtClean="0"/>
              <a:pPr/>
              <a:t>29.11.2012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979EFB-A4BB-4BD2-9AA1-99980E76438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E1F399-E70F-4C0D-92F3-48CCDC14876D}" type="datetimeFigureOut">
              <a:rPr lang="ru-RU" smtClean="0"/>
              <a:pPr/>
              <a:t>29.11.2012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979EFB-A4BB-4BD2-9AA1-99980E76438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E4E1F399-E70F-4C0D-92F3-48CCDC14876D}" type="datetimeFigureOut">
              <a:rPr lang="ru-RU" smtClean="0"/>
              <a:pPr/>
              <a:t>29.11.2012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979EFB-A4BB-4BD2-9AA1-99980E76438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4E1F399-E70F-4C0D-92F3-48CCDC14876D}" type="datetimeFigureOut">
              <a:rPr lang="ru-RU" smtClean="0"/>
              <a:pPr/>
              <a:t>29.11.2012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8979EFB-A4BB-4BD2-9AA1-99980E76438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E4E1F399-E70F-4C0D-92F3-48CCDC14876D}" type="datetimeFigureOut">
              <a:rPr lang="ru-RU" smtClean="0"/>
              <a:pPr/>
              <a:t>29.11.2012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C8979EFB-A4BB-4BD2-9AA1-99980E76438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150017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Научное объединение школьников в контексте компетентностного подхода в образовании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3611606"/>
            <a:ext cx="7772400" cy="1761609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Круглый стол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25.08.2010г.</a:t>
            </a:r>
            <a:endParaRPr lang="ru-RU" dirty="0">
              <a:solidFill>
                <a:schemeClr val="tx1"/>
              </a:solidFill>
            </a:endParaRPr>
          </a:p>
          <a:p>
            <a:r>
              <a:rPr lang="ru-RU" smtClean="0">
                <a:solidFill>
                  <a:schemeClr val="tx1"/>
                </a:solidFill>
              </a:rPr>
              <a:t>Автор -Конопольская </a:t>
            </a:r>
            <a:r>
              <a:rPr lang="ru-RU" dirty="0" smtClean="0">
                <a:solidFill>
                  <a:schemeClr val="tx1"/>
                </a:solidFill>
              </a:rPr>
              <a:t>Л. С.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Z:\Конопольская Л.С\районная НПК 23 марта 2010 г\Изображение 1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500042"/>
            <a:ext cx="7441200" cy="5580900"/>
          </a:xfrm>
          <a:prstGeom prst="rect">
            <a:avLst/>
          </a:prstGeom>
          <a:noFill/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Z:\Конопольская Л.С\районная НПК 23 марта 2010 г\Изображение 1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500042"/>
            <a:ext cx="7329600" cy="5497200"/>
          </a:xfrm>
          <a:prstGeom prst="rect">
            <a:avLst/>
          </a:prstGeom>
          <a:noFill/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3" descr="Z:\Конопольская Л.С\фото конференция округ\Изображение 0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428604"/>
            <a:ext cx="7429552" cy="5572164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1785918" y="285728"/>
            <a:ext cx="5857916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Секция точных наук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Представлено работ – 6.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Члены жюри: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Виноградова Е.Н. – заместитель директора по НМР МОУ «Эммаусская СОШ».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Фролова М.В. –МОУ «Рождественская СОШ».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Козлова Л.Б. -  МОУ «Заволжская СОШ».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Победители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14280" y="2428868"/>
          <a:ext cx="8715437" cy="3575304"/>
        </p:xfrm>
        <a:graphic>
          <a:graphicData uri="http://schemas.openxmlformats.org/drawingml/2006/table">
            <a:tbl>
              <a:tblPr/>
              <a:tblGrid>
                <a:gridCol w="2422219"/>
                <a:gridCol w="2661786"/>
                <a:gridCol w="2324116"/>
                <a:gridCol w="1307316"/>
              </a:tblGrid>
              <a:tr h="571504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u="sng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Фамилия, имя, класс, школа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u="sng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Название работы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u="sng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Руководитель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u="sng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место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Никольская Людмила, 10 кл., МОУ «Эммаусская СОШ»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« Тайны числа 7» 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Робина Т.Н., учитель математики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Загрецкова Елизавета, 8 кл. МОУ «Рождественская СОШ»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«Дополнительные свойства параллелограмма» 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Колпакова Е.М., учитель математики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Поляченков Антон, 10 кл., МОУ «Эммаусская СОШ»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«Геометрия православного храма» 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Робина Т.Н., учитель математики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1" descr="Z:\Конопольская Л.С\фото конференция округ\Изображение 0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09" y="214290"/>
            <a:ext cx="7905805" cy="59293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1285852" y="0"/>
            <a:ext cx="6786578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Секция гуманитарных наук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Представлено 13 работ.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Члены жюри: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Колосова Т.Г. – методист РМЦ.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Михайленко Е.А. – МОУ «Эммаусская СОШ».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Верба В.И. – МОУ «Некрасовская СОШ».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42845" y="1785926"/>
          <a:ext cx="8858309" cy="4521200"/>
        </p:xfrm>
        <a:graphic>
          <a:graphicData uri="http://schemas.openxmlformats.org/drawingml/2006/table">
            <a:tbl>
              <a:tblPr/>
              <a:tblGrid>
                <a:gridCol w="2461928"/>
                <a:gridCol w="2885823"/>
                <a:gridCol w="2361968"/>
                <a:gridCol w="1148590"/>
              </a:tblGrid>
              <a:tr h="508000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u="sng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Фамилия, имя, класс, школа</a:t>
                      </a: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u="sng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Название работы</a:t>
                      </a: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u="sng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Руководитель</a:t>
                      </a: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u="sng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Место</a:t>
                      </a:r>
                      <a:endParaRPr lang="ru-RU" sz="1500" b="1" u="sng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6667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Никольская Людмила, 10 кл., МОУ «Эммаусская СОШ»</a:t>
                      </a: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«Этикет. Азбука воспитанного человека» </a:t>
                      </a: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Валкова Н.В., учитель русского языка</a:t>
                      </a: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</a:t>
                      </a: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6667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Цветкова Карина, 9 кл. МОУ «Некрасовская СОШ» </a:t>
                      </a: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«Война в судьбе моих земляков. Село Красная Гора» </a:t>
                      </a: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Верба В.И., учитель истории</a:t>
                      </a: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</a:t>
                      </a: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6667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Устинова Кристина, </a:t>
                      </a: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9 кл. МОУ «Некрасовская  СОШ»  </a:t>
                      </a: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«Война в судьбе моих земляков. Деревня Некрасово» </a:t>
                      </a: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Верба В.И., учитель истории</a:t>
                      </a: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</a:t>
                      </a: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6000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Корнева Анастасия, 9 кл. МОУ «Заволжская СОШ»</a:t>
                      </a:r>
                    </a:p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«О русских фамилиях» </a:t>
                      </a: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Батулина В.П., учитель русского языка</a:t>
                      </a: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</a:t>
                      </a: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Z:\Конопольская Л.С\районная НПК 23 марта 2010 г\Изображение 1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42852"/>
            <a:ext cx="7715304" cy="5786478"/>
          </a:xfrm>
          <a:prstGeom prst="rect">
            <a:avLst/>
          </a:prstGeom>
          <a:noFill/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2143108" y="0"/>
            <a:ext cx="471490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Секция естественных наук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Представлено работ – 9.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Члены жюри: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Савинова И.В. – МОУ «Заволжская СОШ».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Маркевич О.В. – МОУ «Некрасовская СОШ».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Солодовникова Е.А. – методист РМЦ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29058" y="1571612"/>
            <a:ext cx="142539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u="sng" dirty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Победители</a:t>
            </a:r>
            <a:endParaRPr lang="ru-RU" sz="1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0" y="2000240"/>
          <a:ext cx="9001156" cy="4137152"/>
        </p:xfrm>
        <a:graphic>
          <a:graphicData uri="http://schemas.openxmlformats.org/drawingml/2006/table">
            <a:tbl>
              <a:tblPr/>
              <a:tblGrid>
                <a:gridCol w="3071802"/>
                <a:gridCol w="2643206"/>
                <a:gridCol w="2119036"/>
                <a:gridCol w="1167112"/>
              </a:tblGrid>
              <a:tr h="487680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u="sng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Фамилия, имя, класс, школа</a:t>
                      </a: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u="sng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Название работы</a:t>
                      </a: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u="sng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Руководитель</a:t>
                      </a: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u="sng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место</a:t>
                      </a: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2800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Васильева Светлана, 9 кл. МОУ «Заволжская СОШ» </a:t>
                      </a: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«Влияние ионов тяжелых металлов на гидробионты» 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Савинова И.В., учитель химии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2800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Губаева Анастасия, 11 кл. МОУ «Езвинская СОШ»;</a:t>
                      </a: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«Духи руками химика» 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Маркелова В.В., учитель химии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37920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Ямщиков Андрей, Лукьянов Арсений, 4 кл. МОУ «Некрасовская СОШ»;</a:t>
                      </a: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«По страницам Красной книги Тверской области» 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Сергеева И.П., учитель начальных классов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2800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Фатеева Кристина, 11 кл. МОУ «Заволжская СОШ»;</a:t>
                      </a: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«Лекарственные растения» 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Савинова И.В., учитель химии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Z:\Конопольская Л.С\районная НПК 23 марта 2010 г\Изображение 1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357166"/>
            <a:ext cx="7970997" cy="5978248"/>
          </a:xfrm>
          <a:prstGeom prst="rect">
            <a:avLst/>
          </a:prstGeom>
          <a:noFill/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Z:\Конопольская Л.С\районная НПК 23 марта 2010 г\Изображение 1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85728"/>
            <a:ext cx="8001056" cy="6000792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-ГОТОВОЕ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3643314"/>
            <a:ext cx="2500330" cy="2000264"/>
          </a:xfrm>
          <a:prstGeom prst="rect">
            <a:avLst/>
          </a:prstGeom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В двух школах района созданы и успешно работают научные общества. Это:</a:t>
            </a:r>
          </a:p>
          <a:p>
            <a:pPr>
              <a:buNone/>
            </a:pPr>
            <a:r>
              <a:rPr lang="ru-RU" dirty="0" smtClean="0"/>
              <a:t>     </a:t>
            </a:r>
          </a:p>
          <a:p>
            <a:r>
              <a:rPr lang="ru-RU" dirty="0" smtClean="0"/>
              <a:t>«Спектр» в МОУ «Заволжская СОШ». Руководитель – Савинова И.В.</a:t>
            </a:r>
          </a:p>
          <a:p>
            <a:pPr algn="r">
              <a:buNone/>
            </a:pPr>
            <a:r>
              <a:rPr lang="ru-RU" dirty="0" smtClean="0"/>
              <a:t>          </a:t>
            </a:r>
          </a:p>
          <a:p>
            <a:pPr algn="r"/>
            <a:r>
              <a:rPr lang="ru-RU" dirty="0" smtClean="0"/>
              <a:t>«Эврика» в МОУ «Эммаусская СОШ».   Руководитель – Конопольская Л.С.</a:t>
            </a:r>
            <a:endParaRPr lang="ru-RU" dirty="0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Z:\Конопольская Л.С\районная НПК 23 марта 2010 г\Изображение 1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85728"/>
            <a:ext cx="8215370" cy="6161528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ru-RU" dirty="0" smtClean="0"/>
              <a:t>Хлобыстова Н.В. – МОУ «Заволжская СОШ»</a:t>
            </a:r>
          </a:p>
          <a:p>
            <a:pPr lvl="0"/>
            <a:r>
              <a:rPr lang="ru-RU" dirty="0" smtClean="0"/>
              <a:t>Морозова Л.Г. – МОУ «Верхневолжская СОШ»</a:t>
            </a:r>
          </a:p>
          <a:p>
            <a:pPr lvl="0"/>
            <a:r>
              <a:rPr lang="ru-RU" dirty="0" smtClean="0"/>
              <a:t>Сухова М.В. – МОУ «Рождественская СОШ»</a:t>
            </a:r>
          </a:p>
          <a:p>
            <a:pPr lvl="0"/>
            <a:r>
              <a:rPr lang="ru-RU" dirty="0" smtClean="0"/>
              <a:t>Виноградов А.Ю. – МОУ «Эммаусская СОШ»</a:t>
            </a:r>
          </a:p>
          <a:p>
            <a:pPr lvl="0"/>
            <a:r>
              <a:rPr lang="ru-RU" dirty="0" smtClean="0"/>
              <a:t>Гук В.И. - МОУ «Заволжская СОШ»</a:t>
            </a:r>
          </a:p>
          <a:p>
            <a:pPr lvl="0"/>
            <a:r>
              <a:rPr lang="ru-RU" dirty="0" smtClean="0"/>
              <a:t>Копейкина Е.А. - МОУ «Заволжская СОШ»</a:t>
            </a:r>
          </a:p>
          <a:p>
            <a:pPr lvl="0"/>
            <a:r>
              <a:rPr lang="ru-RU" dirty="0" smtClean="0"/>
              <a:t>Солохина О.А. - МОУ «Заволжская СОШ»</a:t>
            </a:r>
          </a:p>
          <a:p>
            <a:pPr lvl="0"/>
            <a:r>
              <a:rPr lang="ru-RU" dirty="0" smtClean="0"/>
              <a:t>Козлова Л.Б. - МОУ «Заволжская СОШ»</a:t>
            </a:r>
          </a:p>
          <a:p>
            <a:pPr lvl="0"/>
            <a:r>
              <a:rPr lang="ru-RU" dirty="0" smtClean="0"/>
              <a:t>Керданов Д.А. - МОУ «Рождественская СОШ»</a:t>
            </a:r>
          </a:p>
          <a:p>
            <a:pPr lvl="0"/>
            <a:r>
              <a:rPr lang="ru-RU" dirty="0" smtClean="0"/>
              <a:t>Фролова М.В. - МОУ «Рождественская СОШ»</a:t>
            </a:r>
          </a:p>
          <a:p>
            <a:pPr lvl="0"/>
            <a:r>
              <a:rPr lang="ru-RU" dirty="0" smtClean="0"/>
              <a:t>Маркевич О.В. – МОУ «Некрасовская СОШ»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Учителя, представившие работы на конференцию: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C:\Documents and Settings\учитель\Рабочий стол\районная НПК 23 марта 2010 г\Изображение 1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142852"/>
            <a:ext cx="4607751" cy="6143668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Число опрошенных – 40 человек.(из них – 37 участников)</a:t>
            </a:r>
          </a:p>
          <a:p>
            <a:r>
              <a:rPr lang="ru-RU" dirty="0" smtClean="0"/>
              <a:t>Впервые участвовали 13 человек.</a:t>
            </a:r>
          </a:p>
          <a:p>
            <a:r>
              <a:rPr lang="ru-RU" dirty="0" smtClean="0"/>
              <a:t>С интересом начали работу 29 участников, к 6 участникам интерес пришёл во время работы.</a:t>
            </a:r>
          </a:p>
          <a:p>
            <a:r>
              <a:rPr lang="ru-RU" dirty="0" smtClean="0"/>
              <a:t>Все участники уверены, что приобретённый опыт поможет им в дальнейшей учебной деятельности.</a:t>
            </a:r>
          </a:p>
          <a:p>
            <a:r>
              <a:rPr lang="ru-RU" dirty="0" smtClean="0"/>
              <a:t>Организация конференции понравилась 32 опрошенным.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Анализ анкетирования участников конференции: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Z:\Конопольская Л.С\районная НПК 23 марта 2010 г\Изображение 1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571480"/>
            <a:ext cx="7329600" cy="5497200"/>
          </a:xfrm>
          <a:prstGeom prst="rect">
            <a:avLst/>
          </a:prstGeom>
          <a:noFill/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Z:\Конопольская Л.С\районная НПК 23 марта 2010 г\Изображение 1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571480"/>
            <a:ext cx="7329600" cy="54972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Планирование работы – 10 чел.</a:t>
            </a:r>
          </a:p>
          <a:p>
            <a:r>
              <a:rPr lang="ru-RU" dirty="0" smtClean="0"/>
              <a:t>Проведение исследования (анкетирования) – 7 чел.</a:t>
            </a:r>
          </a:p>
          <a:p>
            <a:r>
              <a:rPr lang="ru-RU" dirty="0" smtClean="0"/>
              <a:t>Умение делать выводы из полученных результатов – 14 чел.</a:t>
            </a:r>
          </a:p>
          <a:p>
            <a:r>
              <a:rPr lang="ru-RU" dirty="0" smtClean="0"/>
              <a:t>Правильное оформление работы – 9 чел.</a:t>
            </a:r>
          </a:p>
          <a:p>
            <a:r>
              <a:rPr lang="ru-RU" dirty="0" smtClean="0"/>
              <a:t>Создание презентаций – 10 чел.</a:t>
            </a:r>
          </a:p>
          <a:p>
            <a:r>
              <a:rPr lang="ru-RU" dirty="0" smtClean="0"/>
              <a:t>Умение преодолевать страх при выступлении – 17 чел.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Умения, приобретённые участниками: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Недостаток источников информации – 7 чел.</a:t>
            </a:r>
          </a:p>
          <a:p>
            <a:r>
              <a:rPr lang="ru-RU" dirty="0" smtClean="0"/>
              <a:t>Недостаток оборудования, реактивов – 6 чел.</a:t>
            </a:r>
          </a:p>
          <a:p>
            <a:r>
              <a:rPr lang="ru-RU" dirty="0" smtClean="0"/>
              <a:t>Трудности оформления реферата – 5 чел.</a:t>
            </a:r>
          </a:p>
          <a:p>
            <a:r>
              <a:rPr lang="ru-RU" dirty="0" smtClean="0"/>
              <a:t>Создание презентаций – 3 чел.</a:t>
            </a:r>
          </a:p>
          <a:p>
            <a:r>
              <a:rPr lang="ru-RU" dirty="0" smtClean="0"/>
              <a:t>Трудно уложиться в регламент – 10 чел.</a:t>
            </a:r>
          </a:p>
          <a:p>
            <a:r>
              <a:rPr lang="ru-RU" dirty="0" smtClean="0"/>
              <a:t>Трудности в организации деятельности – 5 чел.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Трудности, испытанные во время работы:</a:t>
            </a:r>
            <a:endParaRPr lang="ru-RU" dirty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Побольше вопросов от жюри и аудитории.</a:t>
            </a:r>
          </a:p>
          <a:p>
            <a:r>
              <a:rPr lang="ru-RU" dirty="0" smtClean="0"/>
              <a:t>Увеличение времени выступления.</a:t>
            </a:r>
          </a:p>
          <a:p>
            <a:r>
              <a:rPr lang="ru-RU" dirty="0" smtClean="0"/>
              <a:t>Сокращение времени подведения итогов.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Приятна положительная оценка жюри и зрителей.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Пожелания участников конференции:</a:t>
            </a:r>
            <a:endParaRPr lang="ru-RU" dirty="0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00034" y="1714488"/>
            <a:ext cx="8229600" cy="4525963"/>
          </a:xfrm>
        </p:spPr>
        <p:txBody>
          <a:bodyPr/>
          <a:lstStyle/>
          <a:p>
            <a:r>
              <a:rPr lang="ru-RU" dirty="0" smtClean="0"/>
              <a:t>Дата проведения – 9.04.2010г.</a:t>
            </a:r>
          </a:p>
          <a:p>
            <a:r>
              <a:rPr lang="ru-RU" dirty="0" smtClean="0"/>
              <a:t>Присутствовало 11 человек.</a:t>
            </a:r>
          </a:p>
          <a:p>
            <a:r>
              <a:rPr lang="ru-RU" dirty="0" smtClean="0"/>
              <a:t>Повестка дня:</a:t>
            </a:r>
          </a:p>
          <a:p>
            <a:pPr lvl="2"/>
            <a:r>
              <a:rPr lang="ru-RU" dirty="0" smtClean="0"/>
              <a:t>Итоги первой районной НПК «Открываем новые горизонты»</a:t>
            </a:r>
          </a:p>
          <a:p>
            <a:pPr lvl="2"/>
            <a:r>
              <a:rPr lang="ru-RU" dirty="0" smtClean="0"/>
              <a:t>Проведение второй районной НПК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Районный методический семинар</a:t>
            </a:r>
            <a:br>
              <a:rPr lang="ru-RU" dirty="0" smtClean="0"/>
            </a:br>
            <a:r>
              <a:rPr lang="ru-RU" dirty="0" smtClean="0"/>
              <a:t>«Научно-исследовательская деятельность учащихся»</a:t>
            </a:r>
            <a:endParaRPr lang="ru-RU" dirty="0"/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714356"/>
            <a:ext cx="8229600" cy="4525963"/>
          </a:xfrm>
        </p:spPr>
        <p:txBody>
          <a:bodyPr/>
          <a:lstStyle/>
          <a:p>
            <a:r>
              <a:rPr lang="ru-RU" dirty="0" smtClean="0"/>
              <a:t>В Эммаусском образовательном округе прошли 2 окружные научно-практические конференции. </a:t>
            </a:r>
          </a:p>
          <a:p>
            <a:r>
              <a:rPr lang="ru-RU" dirty="0" smtClean="0"/>
              <a:t>В МОУ «Заволжская СОШ» прошли 2 школьные научно-практические конференции.</a:t>
            </a:r>
          </a:p>
          <a:p>
            <a:r>
              <a:rPr lang="ru-RU" dirty="0" smtClean="0"/>
              <a:t>23 марта 2010г. проведена первая районная научно-практическая конференция «Открываем новые горизонты».</a:t>
            </a:r>
            <a:endParaRPr lang="ru-RU" dirty="0"/>
          </a:p>
        </p:txBody>
      </p:sp>
      <p:pic>
        <p:nvPicPr>
          <p:cNvPr id="4" name="Рисунок 3" descr="Научно-практическая конференция-(Открываем Новые Горизонты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43702" y="4071942"/>
            <a:ext cx="1928826" cy="2700356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C:\Documents and Settings\учитель\Рабочий стол\район. семинар НПК 9 апреля 2010\Изображение 1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785794"/>
            <a:ext cx="7329600" cy="5497200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Признать опыт проведения первой районной НПК положительным.</a:t>
            </a:r>
          </a:p>
          <a:p>
            <a:r>
              <a:rPr lang="ru-RU" dirty="0" smtClean="0"/>
              <a:t>Сделать проведение районных НПК традиционными.</a:t>
            </a:r>
          </a:p>
          <a:p>
            <a:r>
              <a:rPr lang="ru-RU" dirty="0" smtClean="0"/>
              <a:t>Разработать положение о НПК до 1.06 и информировать школы района.</a:t>
            </a:r>
          </a:p>
          <a:p>
            <a:r>
              <a:rPr lang="ru-RU" dirty="0" smtClean="0"/>
              <a:t>Создать компетентное жюри для работы на первом этапе оценивания работ.</a:t>
            </a:r>
          </a:p>
          <a:p>
            <a:r>
              <a:rPr lang="ru-RU" dirty="0" smtClean="0"/>
              <a:t>Вторую районную НПК провести в МОУ «Заволжская СОШ».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Решения:</a:t>
            </a:r>
            <a:endParaRPr lang="ru-RU" dirty="0"/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50724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000" dirty="0" smtClean="0"/>
              <a:t>Спасибо за внимание!</a:t>
            </a:r>
          </a:p>
          <a:p>
            <a:pPr algn="ctr"/>
            <a:endParaRPr lang="ru-RU" sz="4000" dirty="0" smtClean="0"/>
          </a:p>
          <a:p>
            <a:pPr algn="ctr">
              <a:buNone/>
            </a:pPr>
            <a:r>
              <a:rPr lang="ru-RU" sz="4000" dirty="0" smtClean="0"/>
              <a:t>Успехов в работе!</a:t>
            </a:r>
          </a:p>
          <a:p>
            <a:pPr algn="ctr">
              <a:buNone/>
            </a:pPr>
            <a:endParaRPr lang="ru-RU" sz="4000" dirty="0" smtClean="0"/>
          </a:p>
          <a:p>
            <a:pPr algn="ctr">
              <a:buNone/>
            </a:pPr>
            <a:r>
              <a:rPr lang="en-US" sz="3200" smtClean="0"/>
              <a:t>E-mail</a:t>
            </a:r>
            <a:r>
              <a:rPr lang="en-US" sz="3200" dirty="0" smtClean="0"/>
              <a:t>: emmausshk@mail.ru</a:t>
            </a:r>
            <a:endParaRPr lang="ru-RU" sz="3200" dirty="0"/>
          </a:p>
        </p:txBody>
      </p:sp>
    </p:spTree>
  </p:cSld>
  <p:clrMapOvr>
    <a:masterClrMapping/>
  </p:clrMapOvr>
  <p:transition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06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Итоги первой районной научно-практической конференции «Открываем новые горизонты».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643042" y="1928802"/>
            <a:ext cx="607223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Дата проведения: 23 марта 2010 г.</a:t>
            </a:r>
            <a:endParaRPr lang="ru-RU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Место проведения: </a:t>
            </a:r>
            <a:endParaRPr lang="ru-RU" dirty="0" smtClean="0">
              <a:solidFill>
                <a:prstClr val="black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МОУ </a:t>
            </a:r>
            <a:r>
              <a:rPr lang="ru-RU" dirty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«Эммаусская СОШ»</a:t>
            </a:r>
            <a:endParaRPr lang="ru-RU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Количество округов – 4 </a:t>
            </a:r>
            <a:endParaRPr lang="ru-RU" dirty="0" smtClean="0">
              <a:solidFill>
                <a:prstClr val="black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(</a:t>
            </a:r>
            <a:r>
              <a:rPr lang="ru-RU" dirty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Эммаусский, Заволжский, Некрасовский, Горютинский)</a:t>
            </a:r>
            <a:endParaRPr lang="ru-RU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Количество участников – 37</a:t>
            </a:r>
            <a:endParaRPr lang="ru-RU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Количество работ – 36 </a:t>
            </a:r>
            <a:endParaRPr lang="ru-RU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4143372" y="4272677"/>
            <a:ext cx="4143404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Работа конференции проходила по четырем секциям: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здоровьесбережение;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гуманитарные науки;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точные науки;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естественные науки.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000100" y="1142984"/>
          <a:ext cx="7215238" cy="4643469"/>
        </p:xfrm>
        <a:graphic>
          <a:graphicData uri="http://schemas.openxmlformats.org/drawingml/2006/table">
            <a:tbl>
              <a:tblPr/>
              <a:tblGrid>
                <a:gridCol w="1793870"/>
                <a:gridCol w="1793870"/>
                <a:gridCol w="1813749"/>
                <a:gridCol w="1813749"/>
              </a:tblGrid>
              <a:tr h="6825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u="sng" dirty="0">
                          <a:latin typeface="Times New Roman"/>
                          <a:ea typeface="Calibri"/>
                          <a:cs typeface="Times New Roman"/>
                        </a:rPr>
                        <a:t>Образовательный округ</a:t>
                      </a:r>
                      <a:endParaRPr lang="ru-RU" sz="1500" b="1" u="sng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u="sng" dirty="0">
                          <a:latin typeface="Times New Roman"/>
                          <a:ea typeface="Calibri"/>
                          <a:cs typeface="Times New Roman"/>
                        </a:rPr>
                        <a:t>Школы</a:t>
                      </a:r>
                      <a:endParaRPr lang="ru-RU" sz="1600" b="1" u="sng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u="sng" dirty="0">
                          <a:latin typeface="Times New Roman"/>
                          <a:ea typeface="Calibri"/>
                          <a:cs typeface="Times New Roman"/>
                        </a:rPr>
                        <a:t>Кол-во работ</a:t>
                      </a:r>
                      <a:endParaRPr lang="ru-RU" sz="1600" b="1" u="sng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u="sng" dirty="0">
                          <a:latin typeface="Times New Roman"/>
                          <a:ea typeface="Calibri"/>
                          <a:cs typeface="Times New Roman"/>
                        </a:rPr>
                        <a:t>Победители и призеры</a:t>
                      </a:r>
                      <a:endParaRPr lang="ru-RU" sz="1600" b="1" u="sng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2565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Эммаусский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Эммаусская СОШ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6 (1 место-3, 3 место-3)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807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Езвинская СОШ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2 (2 место-2)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256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Верхневолжская СОШ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25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Заволжский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Заволжская СОШ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13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3 (1 место-1, 3 место-2)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25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Некрасовский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Некрасовская СОШ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3 (2 место– 2, 3 место-1)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25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Горютинский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Рождественская СОШ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1 (2 место-1)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1714480" y="214290"/>
            <a:ext cx="6000792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Секция здоровьесбережение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Представлено   8    работ.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Члены жюри: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Виноградова Е.Н. – заместитель директора по НМР МОУ «Эммаусская СОШ».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Фролова М.В. –МОУ «Рождественская СОШ».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Козлова Л.Б. -  МОУ «Заволжская СОШ».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Победители: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0" y="1785927"/>
          <a:ext cx="9144000" cy="3597358"/>
        </p:xfrm>
        <a:graphic>
          <a:graphicData uri="http://schemas.openxmlformats.org/drawingml/2006/table">
            <a:tbl>
              <a:tblPr/>
              <a:tblGrid>
                <a:gridCol w="2541328"/>
                <a:gridCol w="2978893"/>
                <a:gridCol w="2438145"/>
                <a:gridCol w="1185634"/>
              </a:tblGrid>
              <a:tr h="642941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u="sng" dirty="0">
                          <a:latin typeface="Arial Narrow" pitchFamily="34" charset="0"/>
                          <a:ea typeface="Calibri"/>
                          <a:cs typeface="Times New Roman"/>
                        </a:rPr>
                        <a:t>Фамилия, имя, класс, школа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u="sng" dirty="0">
                          <a:latin typeface="Arial Narrow" pitchFamily="34" charset="0"/>
                          <a:ea typeface="Calibri"/>
                          <a:cs typeface="Arial" pitchFamily="34" charset="0"/>
                        </a:rPr>
                        <a:t>Название работы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u="sng" dirty="0">
                          <a:latin typeface="Arial Narrow" pitchFamily="34" charset="0"/>
                          <a:ea typeface="Calibri"/>
                          <a:cs typeface="Arial" pitchFamily="34" charset="0"/>
                        </a:rPr>
                        <a:t>Руководитель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u="sng" dirty="0" smtClean="0">
                          <a:latin typeface="Arial Narrow" pitchFamily="34" charset="0"/>
                          <a:ea typeface="Calibri"/>
                          <a:cs typeface="Arial" pitchFamily="34" charset="0"/>
                        </a:rPr>
                        <a:t>Место</a:t>
                      </a:r>
                      <a:endParaRPr lang="ru-RU" sz="1800" b="1" u="sng" dirty="0">
                        <a:latin typeface="Arial Narrow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1703">
                <a:tc>
                  <a:txBody>
                    <a:bodyPr/>
                    <a:lstStyle/>
                    <a:p>
                      <a:pPr marL="457200" lv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Поляченков Антон, 10 кл., МОУ «Эммаусская СОШ»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«О наркомании» 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Романова Г.М., учитель биологии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1362">
                <a:tc>
                  <a:txBody>
                    <a:bodyPr/>
                    <a:lstStyle/>
                    <a:p>
                      <a:pPr marR="20955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9535" algn="l"/>
                        </a:tabLst>
                      </a:pPr>
                      <a:r>
                        <a:rPr lang="ru-RU" sz="13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Небывалова Кристина, 11 кл. МОУ «Езвинская СОШ»;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0955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9535" algn="l"/>
                        </a:tabLs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«Витамины – источник нашего здоровья»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Маркелова В.В., учитель химии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0676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600"/>
                        </a:spcAft>
                      </a:pPr>
                      <a:r>
                        <a:rPr lang="ru-RU" sz="1300" b="1" kern="14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Жимаева Алина, 5 кл. МОУ «Эммаусская СОШ»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«Изучение лекарственных растений поселка Эммаусс» 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Конопольская Л.С., учитель химии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0676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600"/>
                        </a:spcAft>
                      </a:pPr>
                      <a:r>
                        <a:rPr lang="ru-RU" sz="1300" b="1" kern="14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Зубцов Александр, 7 кл. МОУ «Эммаусская СОШ»;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600"/>
                        </a:spcAft>
                      </a:pPr>
                      <a:r>
                        <a:rPr lang="ru-RU" sz="1600" kern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«Растения нашей школы</a:t>
                      </a:r>
                      <a:r>
                        <a:rPr lang="ru-RU" sz="1600" kern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»</a:t>
                      </a:r>
                      <a:endParaRPr lang="ru-RU" sz="1600" kern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Романова Г.М., учитель биологии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Z:\Конопольская Л.С\районная НПК 23 марта 2010 г\Изображение 1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500042"/>
            <a:ext cx="7810555" cy="5857916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Z:\Конопольская Л.С\районная НПК 23 марта 2010 г\Изображение 1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785794"/>
            <a:ext cx="7402521" cy="5072098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171</TotalTime>
  <Words>1173</Words>
  <Application>Microsoft Office PowerPoint</Application>
  <PresentationFormat>Экран (4:3)</PresentationFormat>
  <Paragraphs>226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Открытая</vt:lpstr>
      <vt:lpstr>Научное объединение школьников в контексте компетентностного подхода в образовании </vt:lpstr>
      <vt:lpstr>Слайд 2</vt:lpstr>
      <vt:lpstr>Слайд 3</vt:lpstr>
      <vt:lpstr>Слайд 4</vt:lpstr>
      <vt:lpstr>Итоги первой районной научно-практической конференции «Открываем новые горизонты».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Учителя, представившие работы на конференцию: </vt:lpstr>
      <vt:lpstr>Слайд 22</vt:lpstr>
      <vt:lpstr>Анализ анкетирования участников конференции:</vt:lpstr>
      <vt:lpstr>Слайд 24</vt:lpstr>
      <vt:lpstr>Слайд 25</vt:lpstr>
      <vt:lpstr>Умения, приобретённые участниками:</vt:lpstr>
      <vt:lpstr>Трудности, испытанные во время работы:</vt:lpstr>
      <vt:lpstr>Пожелания участников конференции:</vt:lpstr>
      <vt:lpstr>Районный методический семинар «Научно-исследовательская деятельность учащихся»</vt:lpstr>
      <vt:lpstr>Слайд 30</vt:lpstr>
      <vt:lpstr>Решения:</vt:lpstr>
      <vt:lpstr>Слайд 32</vt:lpstr>
    </vt:vector>
  </TitlesOfParts>
  <Company>МОУ "Эммаусская СОШ"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Научное объединение школьников в контексте компетентного подхода в образовании </dc:title>
  <dc:creator>Кабинет ХИМИИ</dc:creator>
  <cp:lastModifiedBy>школа</cp:lastModifiedBy>
  <cp:revision>26</cp:revision>
  <dcterms:created xsi:type="dcterms:W3CDTF">2010-08-24T06:40:34Z</dcterms:created>
  <dcterms:modified xsi:type="dcterms:W3CDTF">2012-11-29T11:24:12Z</dcterms:modified>
</cp:coreProperties>
</file>